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9" r:id="rId26"/>
    <p:sldId id="286" r:id="rId27"/>
    <p:sldId id="273" r:id="rId28"/>
    <p:sldId id="285" r:id="rId29"/>
    <p:sldId id="293" r:id="rId30"/>
    <p:sldId id="288" r:id="rId31"/>
    <p:sldId id="281" r:id="rId32"/>
    <p:sldId id="290" r:id="rId33"/>
    <p:sldId id="300" r:id="rId34"/>
    <p:sldId id="29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C"/>
    <a:srgbClr val="81A75E"/>
    <a:srgbClr val="82E698"/>
    <a:srgbClr val="638961"/>
    <a:srgbClr val="47AC9E"/>
    <a:srgbClr val="898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73" autoAdjust="0"/>
    <p:restoredTop sz="81208" autoAdjust="0"/>
  </p:normalViewPr>
  <p:slideViewPr>
    <p:cSldViewPr snapToGrid="0" snapToObjects="1">
      <p:cViewPr>
        <p:scale>
          <a:sx n="119" d="100"/>
          <a:sy n="119" d="100"/>
        </p:scale>
        <p:origin x="144" y="-912"/>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27</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87F08-DFC8-204F-AA3B-70ECFE99CC2E}"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71E7F-CDC5-DC41-B0FD-F3039E07010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B82463-4BA0-174E-8250-829B1D30A91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00BF65-E921-A148-8E02-6DA8EB256DC2}"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10E27-0B48-4A4E-B343-056D05541CDC}"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4D609-0712-5C44-848D-DA1FFF72F0F5}"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0FF3B-3E17-9248-B761-FE10DD3630D1}" type="datetime1">
              <a:rPr lang="en-US" smtClean="0"/>
              <a:t>7/14/15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17276-B844-2542-9A2D-FC489D304ADC}" type="datetime1">
              <a:rPr lang="en-US" smtClean="0"/>
              <a:t>7/14/15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028B42-4AFF-BD4B-ACC5-D0E935C19BE7}" type="datetime1">
              <a:rPr lang="en-US" smtClean="0"/>
              <a:t>7/14/15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AB96B-A113-1544-9DCE-D7A1D3758FB0}"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CE172-B1EC-3D43-8ABB-A231BF64949F}"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BB62-F604-AD42-8071-1FB08E3B2430}" type="datetime1">
              <a:rPr lang="en-US" smtClean="0"/>
              <a:t>7/14/15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10</a:t>
            </a:fld>
            <a:endParaRPr lang="en-US"/>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11</a:t>
            </a:fld>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954" y="929639"/>
            <a:ext cx="2044695" cy="613408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49" y="929639"/>
            <a:ext cx="2044695" cy="613408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944" y="929639"/>
            <a:ext cx="2044695" cy="6134085"/>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expression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63" y="1415016"/>
            <a:ext cx="3284531" cy="122819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12</a:t>
            </a:fld>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63" y="2651075"/>
            <a:ext cx="4121037" cy="4121037"/>
          </a:xfrm>
          <a:prstGeom prst="rect">
            <a:avLst/>
          </a:prstGeom>
        </p:spPr>
      </p:pic>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784" y="4673390"/>
            <a:ext cx="4399082" cy="1584642"/>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784" y="846138"/>
            <a:ext cx="4256309" cy="3895007"/>
          </a:xfrm>
          <a:prstGeom prst="rect">
            <a:avLst/>
          </a:prstGeom>
        </p:spPr>
      </p:pic>
      <p:sp>
        <p:nvSpPr>
          <p:cNvPr id="6" name="TextBox 5"/>
          <p:cNvSpPr txBox="1"/>
          <p:nvPr/>
        </p:nvSpPr>
        <p:spPr>
          <a:xfrm>
            <a:off x="2129920" y="6258032"/>
            <a:ext cx="2034018" cy="338554"/>
          </a:xfrm>
          <a:prstGeom prst="rect">
            <a:avLst/>
          </a:prstGeom>
          <a:noFill/>
        </p:spPr>
        <p:txBody>
          <a:bodyPr wrap="none" rtlCol="0">
            <a:spAutoFit/>
          </a:bodyPr>
          <a:lstStyle/>
          <a:p>
            <a:r>
              <a:rPr lang="en-US" sz="1600" i="1" dirty="0" smtClean="0"/>
              <a:t>Cell Metabolism, 2011</a:t>
            </a:r>
            <a:endParaRPr lang="en-US" sz="1600" i="1" dirty="0"/>
          </a:p>
        </p:txBody>
      </p:sp>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624852" y="1742504"/>
            <a:ext cx="2989793" cy="646331"/>
          </a:xfrm>
          <a:prstGeom prst="rect">
            <a:avLst/>
          </a:prstGeom>
          <a:noFill/>
        </p:spPr>
        <p:txBody>
          <a:bodyPr wrap="none" rtlCol="0">
            <a:spAutoFit/>
          </a:bodyPr>
          <a:lstStyle/>
          <a:p>
            <a:pPr algn="ctr"/>
            <a:r>
              <a:rPr lang="en-US" dirty="0" smtClean="0"/>
              <a:t>Differentially expressed genes</a:t>
            </a:r>
          </a:p>
          <a:p>
            <a:pPr algn="ctr"/>
            <a:r>
              <a:rPr lang="en-US" dirty="0" smtClean="0"/>
              <a:t>(</a:t>
            </a:r>
            <a:r>
              <a:rPr lang="en-US" dirty="0" err="1" smtClean="0"/>
              <a:t>Gro</a:t>
            </a:r>
            <a:r>
              <a:rPr lang="en-US" dirty="0" smtClean="0"/>
              <a:t> </a:t>
            </a:r>
            <a:r>
              <a:rPr lang="en-US" dirty="0" err="1" smtClean="0"/>
              <a:t>LoF</a:t>
            </a:r>
            <a:r>
              <a:rPr lang="en-US" dirty="0" smtClean="0"/>
              <a:t>)</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081369" y="1740133"/>
            <a:ext cx="3605431" cy="923330"/>
          </a:xfrm>
          <a:prstGeom prst="rect">
            <a:avLst/>
          </a:prstGeom>
          <a:noFill/>
        </p:spPr>
        <p:txBody>
          <a:bodyPr wrap="square" rtlCol="0">
            <a:spAutoFit/>
          </a:bodyPr>
          <a:lstStyle/>
          <a:p>
            <a:pPr algn="ctr"/>
            <a:r>
              <a:rPr lang="en-US" dirty="0" smtClean="0"/>
              <a:t>Differentially expressed genes</a:t>
            </a:r>
          </a:p>
          <a:p>
            <a:pPr algn="ctr"/>
            <a:r>
              <a:rPr lang="en-US" dirty="0" smtClean="0"/>
              <a:t>(</a:t>
            </a:r>
            <a:r>
              <a:rPr lang="en-US" dirty="0" err="1" smtClean="0"/>
              <a:t>Gro</a:t>
            </a:r>
            <a:r>
              <a:rPr lang="en-US" dirty="0" smtClean="0"/>
              <a:t> </a:t>
            </a:r>
            <a:r>
              <a:rPr lang="en-US" dirty="0" err="1" smtClean="0"/>
              <a:t>LoF</a:t>
            </a:r>
            <a:r>
              <a:rPr lang="en-US" dirty="0" smtClean="0"/>
              <a:t> &amp; </a:t>
            </a:r>
            <a:r>
              <a:rPr lang="en-US" dirty="0" err="1" smtClean="0"/>
              <a:t>Gro</a:t>
            </a:r>
            <a:r>
              <a:rPr lang="en-US" dirty="0" smtClean="0"/>
              <a:t> overexpression)</a:t>
            </a:r>
            <a:endParaRPr lang="en-US" dirty="0" smtClean="0"/>
          </a:p>
          <a:p>
            <a:pPr algn="ctr"/>
            <a:endParaRPr lang="en-US" dirty="0"/>
          </a:p>
        </p:txBody>
      </p:sp>
      <p:sp>
        <p:nvSpPr>
          <p:cNvPr id="6" name="Slide Number Placeholder 5"/>
          <p:cNvSpPr>
            <a:spLocks noGrp="1"/>
          </p:cNvSpPr>
          <p:nvPr>
            <p:ph type="sldNum" sz="quarter" idx="12"/>
          </p:nvPr>
        </p:nvSpPr>
        <p:spPr/>
        <p:txBody>
          <a:bodyPr/>
          <a:lstStyle/>
          <a:p>
            <a:fld id="{818D74A5-6B21-7D43-AA42-06463E0BF38B}" type="slidenum">
              <a:rPr lang="en-US" smtClean="0"/>
              <a:t>14</a:t>
            </a:fld>
            <a:endParaRPr lang="en-US"/>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15</a:t>
            </a:fld>
            <a:endParaRPr lang="en-US"/>
          </a:p>
        </p:txBody>
      </p:sp>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16</a:t>
            </a:fld>
            <a:endParaRPr lang="en-US"/>
          </a:p>
        </p:txBody>
      </p:sp>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6" name="Picture 5" descr="nasc_vs_rna_tp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50" y="1648940"/>
            <a:ext cx="3071386" cy="3071386"/>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17</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reveals differences in mRNA abundance and transcription rates</a:t>
            </a:r>
            <a:endParaRPr lang="en-US" sz="32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76261"/>
            <a:ext cx="9144000" cy="2981739"/>
          </a:xfrm>
          <a:prstGeom prst="rect">
            <a:avLst/>
          </a:prstGeom>
        </p:spPr>
      </p:pic>
      <p:sp>
        <p:nvSpPr>
          <p:cNvPr id="9" name="TextBox 8"/>
          <p:cNvSpPr txBox="1"/>
          <p:nvPr/>
        </p:nvSpPr>
        <p:spPr>
          <a:xfrm>
            <a:off x="5424782" y="1371802"/>
            <a:ext cx="3262018" cy="369332"/>
          </a:xfrm>
          <a:prstGeom prst="rect">
            <a:avLst/>
          </a:prstGeom>
          <a:noFill/>
        </p:spPr>
        <p:txBody>
          <a:bodyPr wrap="none" rtlCol="0">
            <a:spAutoFit/>
          </a:bodyPr>
          <a:lstStyle/>
          <a:p>
            <a:r>
              <a:rPr lang="en-US" dirty="0" smtClean="0"/>
              <a:t>Expression level (log normalized)</a:t>
            </a:r>
            <a:endParaRPr lang="en-US" dirty="0"/>
          </a:p>
        </p:txBody>
      </p:sp>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18</a:t>
            </a:fld>
            <a:endParaRPr lang="en-US"/>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
        <p:nvSpPr>
          <p:cNvPr id="9" name="Slide Number Placeholder 8"/>
          <p:cNvSpPr>
            <a:spLocks noGrp="1"/>
          </p:cNvSpPr>
          <p:nvPr>
            <p:ph type="sldNum" sz="quarter" idx="12"/>
          </p:nvPr>
        </p:nvSpPr>
        <p:spPr/>
        <p:txBody>
          <a:bodyPr/>
          <a:lstStyle/>
          <a:p>
            <a:fld id="{818D74A5-6B21-7D43-AA42-06463E0BF38B}" type="slidenum">
              <a:rPr lang="en-US" smtClean="0"/>
              <a:t>19</a:t>
            </a:fld>
            <a:endParaRPr lang="en-US"/>
          </a:p>
        </p:txBody>
      </p:sp>
      <p:sp>
        <p:nvSpPr>
          <p:cNvPr id="10" name="Rectangle 9"/>
          <p:cNvSpPr/>
          <p:nvPr/>
        </p:nvSpPr>
        <p:spPr>
          <a:xfrm>
            <a:off x="685418" y="2997115"/>
            <a:ext cx="472260" cy="277586"/>
          </a:xfrm>
          <a:prstGeom prst="rect">
            <a:avLst/>
          </a:prstGeom>
          <a:solidFill>
            <a:srgbClr val="898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2" name="Rectangle 21"/>
          <p:cNvSpPr/>
          <p:nvPr/>
        </p:nvSpPr>
        <p:spPr>
          <a:xfrm>
            <a:off x="1243142" y="2829448"/>
            <a:ext cx="472260" cy="277586"/>
          </a:xfrm>
          <a:prstGeom prst="rect">
            <a:avLst/>
          </a:prstGeom>
          <a:solidFill>
            <a:srgbClr val="47A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Rectangle 22"/>
          <p:cNvSpPr/>
          <p:nvPr/>
        </p:nvSpPr>
        <p:spPr>
          <a:xfrm>
            <a:off x="2023986" y="1980152"/>
            <a:ext cx="259413" cy="222504"/>
          </a:xfrm>
          <a:prstGeom prst="rect">
            <a:avLst/>
          </a:prstGeom>
          <a:solidFill>
            <a:srgbClr val="82E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4" name="Rectangle 23"/>
          <p:cNvSpPr/>
          <p:nvPr/>
        </p:nvSpPr>
        <p:spPr>
          <a:xfrm>
            <a:off x="1930518" y="2894732"/>
            <a:ext cx="472260" cy="277586"/>
          </a:xfrm>
          <a:prstGeom prst="rect">
            <a:avLst/>
          </a:prstGeom>
          <a:solidFill>
            <a:srgbClr val="6389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5" name="Rectangle 24"/>
          <p:cNvSpPr/>
          <p:nvPr/>
        </p:nvSpPr>
        <p:spPr>
          <a:xfrm>
            <a:off x="2570706" y="2829448"/>
            <a:ext cx="472260" cy="277586"/>
          </a:xfrm>
          <a:prstGeom prst="rect">
            <a:avLst/>
          </a:prstGeom>
          <a:solidFill>
            <a:srgbClr val="81A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6" name="Rectangle 25"/>
          <p:cNvSpPr/>
          <p:nvPr/>
        </p:nvSpPr>
        <p:spPr>
          <a:xfrm>
            <a:off x="3174950" y="3006503"/>
            <a:ext cx="472260" cy="277586"/>
          </a:xfrm>
          <a:prstGeom prst="rect">
            <a:avLst/>
          </a:prstGeom>
          <a:solidFill>
            <a:srgbClr val="FF81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TextBox 10"/>
          <p:cNvSpPr txBox="1"/>
          <p:nvPr/>
        </p:nvSpPr>
        <p:spPr>
          <a:xfrm>
            <a:off x="698252" y="3342455"/>
            <a:ext cx="652743" cy="369332"/>
          </a:xfrm>
          <a:prstGeom prst="rect">
            <a:avLst/>
          </a:prstGeom>
          <a:noFill/>
        </p:spPr>
        <p:txBody>
          <a:bodyPr wrap="none" rtlCol="0">
            <a:spAutoFit/>
          </a:bodyPr>
          <a:lstStyle/>
          <a:p>
            <a:r>
              <a:rPr lang="en-US" smtClean="0"/>
              <a:t>2311</a:t>
            </a:r>
            <a:endParaRPr lang="en-US"/>
          </a:p>
        </p:txBody>
      </p:sp>
      <p:sp>
        <p:nvSpPr>
          <p:cNvPr id="27" name="TextBox 26"/>
          <p:cNvSpPr txBox="1"/>
          <p:nvPr/>
        </p:nvSpPr>
        <p:spPr>
          <a:xfrm>
            <a:off x="1152445" y="2775964"/>
            <a:ext cx="652743" cy="369332"/>
          </a:xfrm>
          <a:prstGeom prst="rect">
            <a:avLst/>
          </a:prstGeom>
          <a:noFill/>
        </p:spPr>
        <p:txBody>
          <a:bodyPr wrap="none" rtlCol="0">
            <a:spAutoFit/>
          </a:bodyPr>
          <a:lstStyle/>
          <a:p>
            <a:r>
              <a:rPr lang="en-US" smtClean="0"/>
              <a:t>1409</a:t>
            </a:r>
            <a:endParaRPr lang="en-US" dirty="0"/>
          </a:p>
        </p:txBody>
      </p:sp>
      <p:sp>
        <p:nvSpPr>
          <p:cNvPr id="28" name="TextBox 27"/>
          <p:cNvSpPr txBox="1"/>
          <p:nvPr/>
        </p:nvSpPr>
        <p:spPr>
          <a:xfrm>
            <a:off x="1894974" y="2897854"/>
            <a:ext cx="535724" cy="369332"/>
          </a:xfrm>
          <a:prstGeom prst="rect">
            <a:avLst/>
          </a:prstGeom>
          <a:noFill/>
        </p:spPr>
        <p:txBody>
          <a:bodyPr wrap="none" rtlCol="0">
            <a:spAutoFit/>
          </a:bodyPr>
          <a:lstStyle/>
          <a:p>
            <a:r>
              <a:rPr lang="en-US" smtClean="0"/>
              <a:t>717</a:t>
            </a:r>
            <a:endParaRPr lang="en-US" dirty="0"/>
          </a:p>
        </p:txBody>
      </p:sp>
      <p:sp>
        <p:nvSpPr>
          <p:cNvPr id="29" name="TextBox 28"/>
          <p:cNvSpPr txBox="1"/>
          <p:nvPr/>
        </p:nvSpPr>
        <p:spPr>
          <a:xfrm>
            <a:off x="1829934" y="1904999"/>
            <a:ext cx="652743" cy="369332"/>
          </a:xfrm>
          <a:prstGeom prst="rect">
            <a:avLst/>
          </a:prstGeom>
          <a:noFill/>
        </p:spPr>
        <p:txBody>
          <a:bodyPr wrap="none" rtlCol="0">
            <a:spAutoFit/>
          </a:bodyPr>
          <a:lstStyle/>
          <a:p>
            <a:r>
              <a:rPr lang="en-US" smtClean="0"/>
              <a:t>3056</a:t>
            </a:r>
            <a:endParaRPr lang="en-US" dirty="0"/>
          </a:p>
        </p:txBody>
      </p:sp>
      <p:sp>
        <p:nvSpPr>
          <p:cNvPr id="30" name="TextBox 29"/>
          <p:cNvSpPr txBox="1"/>
          <p:nvPr/>
        </p:nvSpPr>
        <p:spPr>
          <a:xfrm>
            <a:off x="2660492" y="2772659"/>
            <a:ext cx="418704" cy="369332"/>
          </a:xfrm>
          <a:prstGeom prst="rect">
            <a:avLst/>
          </a:prstGeom>
          <a:noFill/>
        </p:spPr>
        <p:txBody>
          <a:bodyPr wrap="none" rtlCol="0">
            <a:spAutoFit/>
          </a:bodyPr>
          <a:lstStyle/>
          <a:p>
            <a:r>
              <a:rPr lang="en-US" smtClean="0"/>
              <a:t>64</a:t>
            </a:r>
            <a:endParaRPr lang="en-US"/>
          </a:p>
        </p:txBody>
      </p:sp>
      <p:sp>
        <p:nvSpPr>
          <p:cNvPr id="31" name="TextBox 30"/>
          <p:cNvSpPr txBox="1"/>
          <p:nvPr/>
        </p:nvSpPr>
        <p:spPr>
          <a:xfrm>
            <a:off x="3036692" y="3342455"/>
            <a:ext cx="535724" cy="369332"/>
          </a:xfrm>
          <a:prstGeom prst="rect">
            <a:avLst/>
          </a:prstGeom>
          <a:noFill/>
        </p:spPr>
        <p:txBody>
          <a:bodyPr wrap="none" rtlCol="0">
            <a:spAutoFit/>
          </a:bodyPr>
          <a:lstStyle/>
          <a:p>
            <a:r>
              <a:rPr lang="en-US" smtClean="0"/>
              <a:t>782</a:t>
            </a:r>
            <a:endParaRPr lang="en-US" dirty="0"/>
          </a:p>
        </p:txBody>
      </p:sp>
      <p:sp>
        <p:nvSpPr>
          <p:cNvPr id="32" name="Rectangle 31"/>
          <p:cNvSpPr/>
          <p:nvPr/>
        </p:nvSpPr>
        <p:spPr>
          <a:xfrm>
            <a:off x="5552235" y="605703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384936" y="6125307"/>
            <a:ext cx="619080" cy="369332"/>
          </a:xfrm>
          <a:prstGeom prst="rect">
            <a:avLst/>
          </a:prstGeom>
          <a:noFill/>
        </p:spPr>
        <p:txBody>
          <a:bodyPr wrap="none" rtlCol="0">
            <a:spAutoFit/>
          </a:bodyPr>
          <a:lstStyle/>
          <a:p>
            <a:r>
              <a:rPr lang="en-US" i="1" dirty="0" smtClean="0"/>
              <a:t>zen2</a:t>
            </a:r>
            <a:endParaRPr lang="en-US" i="1" dirty="0"/>
          </a:p>
        </p:txBody>
      </p:sp>
      <p:sp>
        <p:nvSpPr>
          <p:cNvPr id="33" name="TextBox 32"/>
          <p:cNvSpPr txBox="1"/>
          <p:nvPr/>
        </p:nvSpPr>
        <p:spPr>
          <a:xfrm>
            <a:off x="6801376" y="6114294"/>
            <a:ext cx="502061" cy="369332"/>
          </a:xfrm>
          <a:prstGeom prst="rect">
            <a:avLst/>
          </a:prstGeom>
          <a:noFill/>
        </p:spPr>
        <p:txBody>
          <a:bodyPr wrap="none" rtlCol="0">
            <a:spAutoFit/>
          </a:bodyPr>
          <a:lstStyle/>
          <a:p>
            <a:r>
              <a:rPr lang="en-US" i="1" dirty="0" err="1" smtClean="0"/>
              <a:t>zen</a:t>
            </a:r>
            <a:endParaRPr lang="en-US" i="1" dirty="0"/>
          </a:p>
        </p:txBody>
      </p:sp>
      <p:sp>
        <p:nvSpPr>
          <p:cNvPr id="34" name="TextBox 33"/>
          <p:cNvSpPr txBox="1"/>
          <p:nvPr/>
        </p:nvSpPr>
        <p:spPr>
          <a:xfrm>
            <a:off x="7394518" y="6117666"/>
            <a:ext cx="516680" cy="369332"/>
          </a:xfrm>
          <a:prstGeom prst="rect">
            <a:avLst/>
          </a:prstGeom>
          <a:noFill/>
        </p:spPr>
        <p:txBody>
          <a:bodyPr wrap="none" rtlCol="0">
            <a:spAutoFit/>
          </a:bodyPr>
          <a:lstStyle/>
          <a:p>
            <a:r>
              <a:rPr lang="en-US" i="1" smtClean="0"/>
              <a:t>bcd</a:t>
            </a:r>
            <a:endParaRPr lang="en-US" i="1" dirty="0"/>
          </a:p>
        </p:txBody>
      </p:sp>
      <p:sp>
        <p:nvSpPr>
          <p:cNvPr id="36" name="Rectangle 35"/>
          <p:cNvSpPr/>
          <p:nvPr/>
        </p:nvSpPr>
        <p:spPr>
          <a:xfrm>
            <a:off x="6893935" y="6046987"/>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459356" y="6035008"/>
            <a:ext cx="284481" cy="15857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
        <p:nvSpPr>
          <p:cNvPr id="4" name="Slide Number Placeholder 3"/>
          <p:cNvSpPr>
            <a:spLocks noGrp="1"/>
          </p:cNvSpPr>
          <p:nvPr>
            <p:ph type="sldNum" sz="quarter" idx="12"/>
          </p:nvPr>
        </p:nvSpPr>
        <p:spPr/>
        <p:txBody>
          <a:bodyPr/>
          <a:lstStyle/>
          <a:p>
            <a:fld id="{818D74A5-6B21-7D43-AA42-06463E0BF38B}" type="slidenum">
              <a:rPr lang="en-US" smtClean="0"/>
              <a:t>2</a:t>
            </a:fld>
            <a:endParaRPr lang="en-US"/>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3" name="Slide Number Placeholder 2"/>
          <p:cNvSpPr>
            <a:spLocks noGrp="1"/>
          </p:cNvSpPr>
          <p:nvPr>
            <p:ph type="sldNum" sz="quarter" idx="12"/>
          </p:nvPr>
        </p:nvSpPr>
        <p:spPr/>
        <p:txBody>
          <a:bodyPr/>
          <a:lstStyle/>
          <a:p>
            <a:fld id="{818D74A5-6B21-7D43-AA42-06463E0BF38B}" type="slidenum">
              <a:rPr lang="en-US" smtClean="0"/>
              <a:t>20</a:t>
            </a:fld>
            <a:endParaRPr lang="en-US"/>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2" name="Slide Number Placeholder 1"/>
          <p:cNvSpPr>
            <a:spLocks noGrp="1"/>
          </p:cNvSpPr>
          <p:nvPr>
            <p:ph type="sldNum" sz="quarter" idx="12"/>
          </p:nvPr>
        </p:nvSpPr>
        <p:spPr/>
        <p:txBody>
          <a:bodyPr/>
          <a:lstStyle/>
          <a:p>
            <a:fld id="{818D74A5-6B21-7D43-AA42-06463E0BF38B}" type="slidenum">
              <a:rPr lang="en-US" smtClean="0"/>
              <a:t>21</a:t>
            </a:fld>
            <a:endParaRPr lang="en-US"/>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22</a:t>
            </a:fld>
            <a:endParaRPr lang="en-US"/>
          </a:p>
        </p:txBody>
      </p:sp>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23</a:t>
            </a:fld>
            <a:endParaRPr lang="en-US"/>
          </a:p>
        </p:txBody>
      </p:sp>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1458912"/>
            <a:ext cx="9144000" cy="5080000"/>
          </a:xfrm>
          <a:prstGeom prst="rect">
            <a:avLst/>
          </a:prstGeom>
        </p:spPr>
      </p:pic>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318" y="1710304"/>
            <a:ext cx="5299364" cy="6858000"/>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8" y="1339895"/>
            <a:ext cx="7278624" cy="5199017"/>
          </a:xfrm>
          <a:prstGeom prst="rect">
            <a:avLst/>
          </a:prstGeom>
        </p:spPr>
      </p:pic>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26</a:t>
            </a:fld>
            <a:endParaRPr lang="en-US"/>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
        <p:nvSpPr>
          <p:cNvPr id="5" name="Slide Number Placeholder 4"/>
          <p:cNvSpPr>
            <a:spLocks noGrp="1"/>
          </p:cNvSpPr>
          <p:nvPr>
            <p:ph type="sldNum" sz="quarter" idx="12"/>
          </p:nvPr>
        </p:nvSpPr>
        <p:spPr/>
        <p:txBody>
          <a:bodyPr/>
          <a:lstStyle/>
          <a:p>
            <a:fld id="{818D74A5-6B21-7D43-AA42-06463E0BF38B}" type="slidenum">
              <a:rPr lang="en-US" smtClean="0"/>
              <a:t>27</a:t>
            </a:fld>
            <a:endParaRPr lang="en-US"/>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
        <p:nvSpPr>
          <p:cNvPr id="8" name="Slide Number Placeholder 7"/>
          <p:cNvSpPr>
            <a:spLocks noGrp="1"/>
          </p:cNvSpPr>
          <p:nvPr>
            <p:ph type="sldNum" sz="quarter" idx="12"/>
          </p:nvPr>
        </p:nvSpPr>
        <p:spPr/>
        <p:txBody>
          <a:bodyPr/>
          <a:lstStyle/>
          <a:p>
            <a:fld id="{818D74A5-6B21-7D43-AA42-06463E0BF38B}" type="slidenum">
              <a:rPr lang="en-US" smtClean="0"/>
              <a:t>28</a:t>
            </a:fld>
            <a:endParaRPr lang="en-US"/>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
        <p:nvSpPr>
          <p:cNvPr id="3" name="Slide Number Placeholder 2"/>
          <p:cNvSpPr>
            <a:spLocks noGrp="1"/>
          </p:cNvSpPr>
          <p:nvPr>
            <p:ph type="sldNum" sz="quarter" idx="12"/>
          </p:nvPr>
        </p:nvSpPr>
        <p:spPr/>
        <p:txBody>
          <a:bodyPr/>
          <a:lstStyle/>
          <a:p>
            <a:fld id="{818D74A5-6B21-7D43-AA42-06463E0BF38B}" type="slidenum">
              <a:rPr lang="en-US" smtClean="0"/>
              <a:t>29</a:t>
            </a:fld>
            <a:endParaRPr lang="en-US"/>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18D74A5-6B21-7D43-AA42-06463E0BF38B}" type="slidenum">
              <a:rPr lang="en-US" smtClean="0"/>
              <a:t>3</a:t>
            </a:fld>
            <a:endParaRPr lang="en-US"/>
          </a:p>
        </p:txBody>
      </p: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
        <p:nvSpPr>
          <p:cNvPr id="12" name="Slide Number Placeholder 11"/>
          <p:cNvSpPr>
            <a:spLocks noGrp="1"/>
          </p:cNvSpPr>
          <p:nvPr>
            <p:ph type="sldNum" sz="quarter" idx="12"/>
          </p:nvPr>
        </p:nvSpPr>
        <p:spPr/>
        <p:txBody>
          <a:bodyPr/>
          <a:lstStyle/>
          <a:p>
            <a:fld id="{818D74A5-6B21-7D43-AA42-06463E0BF38B}" type="slidenum">
              <a:rPr lang="en-US" smtClean="0"/>
              <a:t>30</a:t>
            </a:fld>
            <a:endParaRPr lang="en-US"/>
          </a:p>
        </p:txBody>
      </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
        <p:nvSpPr>
          <p:cNvPr id="3" name="Slide Number Placeholder 2"/>
          <p:cNvSpPr>
            <a:spLocks noGrp="1"/>
          </p:cNvSpPr>
          <p:nvPr>
            <p:ph type="sldNum" sz="quarter" idx="12"/>
          </p:nvPr>
        </p:nvSpPr>
        <p:spPr/>
        <p:txBody>
          <a:bodyPr/>
          <a:lstStyle/>
          <a:p>
            <a:fld id="{818D74A5-6B21-7D43-AA42-06463E0BF38B}" type="slidenum">
              <a:rPr lang="en-US" smtClean="0"/>
              <a:t>31</a:t>
            </a:fld>
            <a:endParaRPr lang="en-US"/>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32</a:t>
            </a:fld>
            <a:endParaRPr lang="en-US"/>
          </a:p>
        </p:txBody>
      </p:sp>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381" y="846138"/>
            <a:ext cx="5839237" cy="4627873"/>
          </a:xfrm>
          <a:prstGeom prst="rect">
            <a:avLst/>
          </a:prstGeom>
        </p:spPr>
      </p:pic>
    </p:spTree>
    <p:extLst>
      <p:ext uri="{BB962C8B-B14F-4D97-AF65-F5344CB8AC3E}">
        <p14:creationId xmlns:p14="http://schemas.microsoft.com/office/powerpoint/2010/main" val="1095966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34</a:t>
            </a:fld>
            <a:endParaRPr lang="en-US"/>
          </a:p>
        </p:txBody>
      </p:sp>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a:t>
            </a:r>
            <a:r>
              <a:rPr lang="en-US" sz="2400" b="1" dirty="0" smtClean="0">
                <a:latin typeface="Helvetica"/>
                <a:cs typeface="Helvetica"/>
              </a:rPr>
              <a:t>repressors</a:t>
            </a:r>
            <a:endParaRPr lang="en-US" sz="2400" b="1" i="1" dirty="0">
              <a:latin typeface="Helvetica"/>
              <a:cs typeface="Helvetica"/>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4</a:t>
            </a:fld>
            <a:endParaRPr lang="en-US"/>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5</a:t>
            </a:fld>
            <a:endParaRPr lang="en-US"/>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
        <p:nvSpPr>
          <p:cNvPr id="3" name="Slide Number Placeholder 2"/>
          <p:cNvSpPr>
            <a:spLocks noGrp="1"/>
          </p:cNvSpPr>
          <p:nvPr>
            <p:ph type="sldNum" sz="quarter" idx="12"/>
          </p:nvPr>
        </p:nvSpPr>
        <p:spPr/>
        <p:txBody>
          <a:bodyPr/>
          <a:lstStyle/>
          <a:p>
            <a:fld id="{818D74A5-6B21-7D43-AA42-06463E0BF38B}" type="slidenum">
              <a:rPr lang="en-US" smtClean="0"/>
              <a:t>6</a:t>
            </a:fld>
            <a:endParaRPr lang="en-US"/>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3"/>
            <a:ext cx="5547794" cy="3989330"/>
          </a:xfrm>
          <a:prstGeom prst="rect">
            <a:avLst/>
          </a:prstGeom>
        </p:spPr>
      </p:pic>
      <p:sp>
        <p:nvSpPr>
          <p:cNvPr id="5" name="TextBox 4"/>
          <p:cNvSpPr txBox="1"/>
          <p:nvPr/>
        </p:nvSpPr>
        <p:spPr>
          <a:xfrm>
            <a:off x="1474119" y="6048573"/>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234420" y="1482667"/>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378003" y="3380856"/>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047084"/>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048573"/>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
        <p:nvSpPr>
          <p:cNvPr id="8" name="Slide Number Placeholder 7"/>
          <p:cNvSpPr>
            <a:spLocks noGrp="1"/>
          </p:cNvSpPr>
          <p:nvPr>
            <p:ph type="sldNum" sz="quarter" idx="12"/>
          </p:nvPr>
        </p:nvSpPr>
        <p:spPr/>
        <p:txBody>
          <a:bodyPr/>
          <a:lstStyle/>
          <a:p>
            <a:fld id="{818D74A5-6B21-7D43-AA42-06463E0BF38B}" type="slidenum">
              <a:rPr lang="en-US" smtClean="0"/>
              <a:t>7</a:t>
            </a:fld>
            <a:endParaRPr lang="en-US"/>
          </a:p>
        </p:txBody>
      </p:sp>
      <p:sp>
        <p:nvSpPr>
          <p:cNvPr id="11" name="TextBox 10"/>
          <p:cNvSpPr txBox="1"/>
          <p:nvPr/>
        </p:nvSpPr>
        <p:spPr>
          <a:xfrm>
            <a:off x="1474119" y="6354861"/>
            <a:ext cx="3271729" cy="338554"/>
          </a:xfrm>
          <a:prstGeom prst="rect">
            <a:avLst/>
          </a:prstGeom>
          <a:noFill/>
        </p:spPr>
        <p:txBody>
          <a:bodyPr wrap="none" rtlCol="0">
            <a:spAutoFit/>
          </a:bodyPr>
          <a:lstStyle/>
          <a:p>
            <a:r>
              <a:rPr lang="en-US" sz="1600" i="1" dirty="0" smtClean="0"/>
              <a:t>Figures </a:t>
            </a:r>
            <a:r>
              <a:rPr lang="en-US" sz="1600" i="1" dirty="0" err="1" smtClean="0"/>
              <a:t>Turki-Judeh</a:t>
            </a:r>
            <a:r>
              <a:rPr lang="en-US" sz="1600" i="1" dirty="0" smtClean="0"/>
              <a:t> and </a:t>
            </a:r>
            <a:r>
              <a:rPr lang="en-US" sz="1600" i="1" dirty="0" err="1" smtClean="0"/>
              <a:t>Courey</a:t>
            </a:r>
            <a:r>
              <a:rPr lang="en-US" sz="1600" i="1" dirty="0" smtClean="0"/>
              <a:t>, 2012</a:t>
            </a:r>
            <a:endParaRPr lang="en-US" sz="1600" i="1" dirty="0"/>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8</a:t>
            </a:fld>
            <a:endParaRPr lang="en-US"/>
          </a:p>
        </p:txBody>
      </p:sp>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
        <p:nvSpPr>
          <p:cNvPr id="3" name="Slide Number Placeholder 2"/>
          <p:cNvSpPr>
            <a:spLocks noGrp="1"/>
          </p:cNvSpPr>
          <p:nvPr>
            <p:ph type="sldNum" sz="quarter" idx="12"/>
          </p:nvPr>
        </p:nvSpPr>
        <p:spPr/>
        <p:txBody>
          <a:bodyPr/>
          <a:lstStyle/>
          <a:p>
            <a:fld id="{818D74A5-6B21-7D43-AA42-06463E0BF38B}" type="slidenum">
              <a:rPr lang="en-US" smtClean="0"/>
              <a:t>9</a:t>
            </a:fld>
            <a:endParaRPr lang="en-US"/>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15924</TotalTime>
  <Words>1498</Words>
  <Application>Microsoft Macintosh PowerPoint</Application>
  <PresentationFormat>On-screen Show (4:3)</PresentationFormat>
  <Paragraphs>364</Paragraphs>
  <Slides>34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Cambria</vt:lpstr>
      <vt:lpstr>Comic Sans MS</vt:lpstr>
      <vt:lpstr>Helvetica</vt:lpstr>
      <vt:lpstr>ＭＳ Ｐゴシック</vt:lpstr>
      <vt:lpstr>Papyrus</vt:lpstr>
      <vt:lpstr>Arial</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expression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Groucho regulated genes are enriched for stalled PolII</vt:lpstr>
      <vt:lpstr>Summary</vt:lpstr>
      <vt:lpstr>Acknowledgements</vt:lpstr>
      <vt:lpstr>Early Groucho binding regions are enriched for Zelda sequence motifs</vt:lpstr>
      <vt:lpstr>Genes with adjacent Groucho binding sites are enriched for putative Gro repression</vt:lpstr>
      <vt:lpstr>PowerPoint Presentation</vt:lpstr>
      <vt:lpstr>Clustering of misregulated genes reveals multiple regulatory paradigms</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112</cp:revision>
  <dcterms:created xsi:type="dcterms:W3CDTF">2015-02-24T21:07:59Z</dcterms:created>
  <dcterms:modified xsi:type="dcterms:W3CDTF">2015-07-16T00:09:09Z</dcterms:modified>
</cp:coreProperties>
</file>